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62" r:id="rId4"/>
    <p:sldId id="268" r:id="rId5"/>
    <p:sldId id="280" r:id="rId6"/>
    <p:sldId id="267" r:id="rId7"/>
    <p:sldId id="296" r:id="rId8"/>
    <p:sldId id="289" r:id="rId9"/>
    <p:sldId id="281" r:id="rId10"/>
    <p:sldId id="266" r:id="rId11"/>
    <p:sldId id="283" r:id="rId12"/>
    <p:sldId id="287" r:id="rId13"/>
    <p:sldId id="263" r:id="rId14"/>
    <p:sldId id="284" r:id="rId15"/>
    <p:sldId id="279" r:id="rId16"/>
    <p:sldId id="265" r:id="rId17"/>
    <p:sldId id="264" r:id="rId18"/>
    <p:sldId id="285" r:id="rId19"/>
    <p:sldId id="288" r:id="rId20"/>
    <p:sldId id="297" r:id="rId21"/>
    <p:sldId id="261" r:id="rId22"/>
    <p:sldId id="290" r:id="rId23"/>
    <p:sldId id="291" r:id="rId24"/>
    <p:sldId id="292" r:id="rId25"/>
    <p:sldId id="260" r:id="rId26"/>
    <p:sldId id="293" r:id="rId27"/>
    <p:sldId id="274" r:id="rId28"/>
    <p:sldId id="273" r:id="rId29"/>
    <p:sldId id="272" r:id="rId30"/>
    <p:sldId id="270" r:id="rId31"/>
    <p:sldId id="269" r:id="rId32"/>
    <p:sldId id="294" r:id="rId33"/>
    <p:sldId id="259" r:id="rId34"/>
    <p:sldId id="276" r:id="rId35"/>
    <p:sldId id="295" r:id="rId36"/>
    <p:sldId id="282" r:id="rId37"/>
    <p:sldId id="258" r:id="rId38"/>
    <p:sldId id="278" r:id="rId39"/>
    <p:sldId id="277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3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BD2DD-FBD0-471A-819D-0EFBA10B0743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84C8EBE-8321-4A6E-B950-BC8DEF123573}">
      <dgm:prSet phldrT="[Text]"/>
      <dgm:spPr/>
      <dgm:t>
        <a:bodyPr/>
        <a:lstStyle/>
        <a:p>
          <a:r>
            <a:rPr lang="en-US" dirty="0" smtClean="0"/>
            <a:t>Receptor Cells</a:t>
          </a:r>
          <a:endParaRPr lang="en-US" dirty="0"/>
        </a:p>
      </dgm:t>
    </dgm:pt>
    <dgm:pt modelId="{D67B987D-6DA1-4527-8A41-F1498221B910}" type="parTrans" cxnId="{8255EBC8-27D4-4668-9475-F6D9DF6F4609}">
      <dgm:prSet/>
      <dgm:spPr/>
      <dgm:t>
        <a:bodyPr/>
        <a:lstStyle/>
        <a:p>
          <a:endParaRPr lang="en-US"/>
        </a:p>
      </dgm:t>
    </dgm:pt>
    <dgm:pt modelId="{EF8B3763-71CB-4DBB-A70B-34692A248372}" type="sibTrans" cxnId="{8255EBC8-27D4-4668-9475-F6D9DF6F4609}">
      <dgm:prSet/>
      <dgm:spPr/>
      <dgm:t>
        <a:bodyPr/>
        <a:lstStyle/>
        <a:p>
          <a:endParaRPr lang="en-US"/>
        </a:p>
      </dgm:t>
    </dgm:pt>
    <dgm:pt modelId="{A09B3EEC-D017-4B5E-8EBC-4B4EAD56B3AC}">
      <dgm:prSet phldrT="[Text]"/>
      <dgm:spPr/>
      <dgm:t>
        <a:bodyPr/>
        <a:lstStyle/>
        <a:p>
          <a:r>
            <a:rPr lang="en-US" dirty="0" smtClean="0"/>
            <a:t>Action Potential</a:t>
          </a:r>
          <a:endParaRPr lang="en-US" dirty="0"/>
        </a:p>
      </dgm:t>
    </dgm:pt>
    <dgm:pt modelId="{0B374FC3-976D-4B0A-A731-6AA148FE21CD}" type="parTrans" cxnId="{97EFBC43-E051-4625-B16B-A04A6061DD98}">
      <dgm:prSet/>
      <dgm:spPr/>
      <dgm:t>
        <a:bodyPr/>
        <a:lstStyle/>
        <a:p>
          <a:endParaRPr lang="en-US"/>
        </a:p>
      </dgm:t>
    </dgm:pt>
    <dgm:pt modelId="{0F97A65E-B6D0-4501-875C-038226B7603E}" type="sibTrans" cxnId="{97EFBC43-E051-4625-B16B-A04A6061DD98}">
      <dgm:prSet/>
      <dgm:spPr/>
      <dgm:t>
        <a:bodyPr/>
        <a:lstStyle/>
        <a:p>
          <a:endParaRPr lang="en-US"/>
        </a:p>
      </dgm:t>
    </dgm:pt>
    <dgm:pt modelId="{A07CFB1E-62A2-4610-A843-2A8EB5F74729}">
      <dgm:prSet phldrT="[Text]"/>
      <dgm:spPr/>
      <dgm:t>
        <a:bodyPr/>
        <a:lstStyle/>
        <a:p>
          <a:r>
            <a:rPr lang="en-US" dirty="0" smtClean="0"/>
            <a:t>Sensory Nerves</a:t>
          </a:r>
          <a:endParaRPr lang="en-US" dirty="0"/>
        </a:p>
      </dgm:t>
    </dgm:pt>
    <dgm:pt modelId="{A9171E95-4586-4051-BAF4-FB52A1DF793D}" type="parTrans" cxnId="{CAC62AD7-E492-4B21-90A4-7AD58DB537D9}">
      <dgm:prSet/>
      <dgm:spPr/>
      <dgm:t>
        <a:bodyPr/>
        <a:lstStyle/>
        <a:p>
          <a:endParaRPr lang="en-US"/>
        </a:p>
      </dgm:t>
    </dgm:pt>
    <dgm:pt modelId="{C17A7205-4686-474F-ADC5-66ABC9E2A8FF}" type="sibTrans" cxnId="{CAC62AD7-E492-4B21-90A4-7AD58DB537D9}">
      <dgm:prSet/>
      <dgm:spPr/>
      <dgm:t>
        <a:bodyPr/>
        <a:lstStyle/>
        <a:p>
          <a:endParaRPr lang="en-US"/>
        </a:p>
      </dgm:t>
    </dgm:pt>
    <dgm:pt modelId="{C25170F3-61FF-4158-9D25-659476A020E1}">
      <dgm:prSet phldrT="[Text]"/>
      <dgm:spPr/>
      <dgm:t>
        <a:bodyPr/>
        <a:lstStyle/>
        <a:p>
          <a:r>
            <a:rPr lang="en-US" dirty="0" smtClean="0"/>
            <a:t>Travel to Brain</a:t>
          </a:r>
          <a:endParaRPr lang="en-US" dirty="0"/>
        </a:p>
      </dgm:t>
    </dgm:pt>
    <dgm:pt modelId="{CE1E0D8E-520C-4488-8BE7-2F12538874BC}" type="parTrans" cxnId="{81835874-C581-4F07-9D7B-B5E82C7FC552}">
      <dgm:prSet/>
      <dgm:spPr/>
      <dgm:t>
        <a:bodyPr/>
        <a:lstStyle/>
        <a:p>
          <a:endParaRPr lang="en-US"/>
        </a:p>
      </dgm:t>
    </dgm:pt>
    <dgm:pt modelId="{75EA58D9-5FEF-4860-8A21-22C917A56C35}" type="sibTrans" cxnId="{81835874-C581-4F07-9D7B-B5E82C7FC552}">
      <dgm:prSet/>
      <dgm:spPr/>
      <dgm:t>
        <a:bodyPr/>
        <a:lstStyle/>
        <a:p>
          <a:endParaRPr lang="en-US"/>
        </a:p>
      </dgm:t>
    </dgm:pt>
    <dgm:pt modelId="{BA380A8E-8934-4F1D-BF9C-3931FE069592}">
      <dgm:prSet phldrT="[Text]"/>
      <dgm:spPr/>
      <dgm:t>
        <a:bodyPr/>
        <a:lstStyle/>
        <a:p>
          <a:r>
            <a:rPr lang="en-US" dirty="0" smtClean="0"/>
            <a:t>Interneurons</a:t>
          </a:r>
          <a:endParaRPr lang="en-US" dirty="0"/>
        </a:p>
      </dgm:t>
    </dgm:pt>
    <dgm:pt modelId="{0012F2C9-F2D4-42D2-A133-7E806756533B}" type="parTrans" cxnId="{A9D53EA6-544A-4201-9225-CEB121FF896D}">
      <dgm:prSet/>
      <dgm:spPr/>
      <dgm:t>
        <a:bodyPr/>
        <a:lstStyle/>
        <a:p>
          <a:endParaRPr lang="en-US"/>
        </a:p>
      </dgm:t>
    </dgm:pt>
    <dgm:pt modelId="{4E6CDE4B-7DE5-4557-974A-FC472EFC0FE7}" type="sibTrans" cxnId="{A9D53EA6-544A-4201-9225-CEB121FF896D}">
      <dgm:prSet/>
      <dgm:spPr/>
      <dgm:t>
        <a:bodyPr/>
        <a:lstStyle/>
        <a:p>
          <a:endParaRPr lang="en-US"/>
        </a:p>
      </dgm:t>
    </dgm:pt>
    <dgm:pt modelId="{59E5BA79-9A24-48CA-93C2-EBB327FE24C4}" type="pres">
      <dgm:prSet presAssocID="{414BD2DD-FBD0-471A-819D-0EFBA10B074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DAB7F1-E22E-459E-BFD1-78A6D59D2EE9}" type="pres">
      <dgm:prSet presAssocID="{F84C8EBE-8321-4A6E-B950-BC8DEF12357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B78446-7566-4B47-AC0C-5FCD30024442}" type="pres">
      <dgm:prSet presAssocID="{EF8B3763-71CB-4DBB-A70B-34692A248372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E23E127-215B-495F-BBAE-0B56191C8C69}" type="pres">
      <dgm:prSet presAssocID="{EF8B3763-71CB-4DBB-A70B-34692A24837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D55637A-9D49-435E-A37B-6C44CC091EC2}" type="pres">
      <dgm:prSet presAssocID="{A09B3EEC-D017-4B5E-8EBC-4B4EAD56B3A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72D5D-7A2E-4C2E-8CBA-1694EDEBBD3B}" type="pres">
      <dgm:prSet presAssocID="{0F97A65E-B6D0-4501-875C-038226B7603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B89AE076-14A7-4C36-B720-85A8170F5CFE}" type="pres">
      <dgm:prSet presAssocID="{0F97A65E-B6D0-4501-875C-038226B7603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2E4B48F7-3185-43B1-AE9D-58A674E7C71C}" type="pres">
      <dgm:prSet presAssocID="{A07CFB1E-62A2-4610-A843-2A8EB5F7472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9EC080-5DDC-40FF-B2EE-485D9A2C9132}" type="pres">
      <dgm:prSet presAssocID="{C17A7205-4686-474F-ADC5-66ABC9E2A8FF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B4D3CB6-E890-44C2-A179-471F6D7D895F}" type="pres">
      <dgm:prSet presAssocID="{C17A7205-4686-474F-ADC5-66ABC9E2A8F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E4B351B0-A5A5-4497-A17A-1D213406CFB6}" type="pres">
      <dgm:prSet presAssocID="{C25170F3-61FF-4158-9D25-659476A020E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AF3AE3-A251-43DD-83D7-478A55F95B52}" type="pres">
      <dgm:prSet presAssocID="{75EA58D9-5FEF-4860-8A21-22C917A56C35}" presName="sibTrans" presStyleLbl="sibTrans2D1" presStyleIdx="3" presStyleCnt="4"/>
      <dgm:spPr/>
      <dgm:t>
        <a:bodyPr/>
        <a:lstStyle/>
        <a:p>
          <a:endParaRPr lang="en-US"/>
        </a:p>
      </dgm:t>
    </dgm:pt>
    <dgm:pt modelId="{F3C69484-E4D6-4A69-B7EA-6A95FA3E4815}" type="pres">
      <dgm:prSet presAssocID="{75EA58D9-5FEF-4860-8A21-22C917A56C3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3017D2A-9018-4EDE-9E62-5ACF61DD46D7}" type="pres">
      <dgm:prSet presAssocID="{BA380A8E-8934-4F1D-BF9C-3931FE06959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6FE140F-B9A3-46F8-8DCC-97471CA79250}" type="presOf" srcId="{BA380A8E-8934-4F1D-BF9C-3931FE069592}" destId="{13017D2A-9018-4EDE-9E62-5ACF61DD46D7}" srcOrd="0" destOrd="0" presId="urn:microsoft.com/office/officeart/2005/8/layout/process5"/>
    <dgm:cxn modelId="{2CB7F342-3E63-4B6F-BE3B-EB4E02F4A6F4}" type="presOf" srcId="{A09B3EEC-D017-4B5E-8EBC-4B4EAD56B3AC}" destId="{AD55637A-9D49-435E-A37B-6C44CC091EC2}" srcOrd="0" destOrd="0" presId="urn:microsoft.com/office/officeart/2005/8/layout/process5"/>
    <dgm:cxn modelId="{BA6D543E-1BC6-4288-BD63-8F2A5D981EF4}" type="presOf" srcId="{75EA58D9-5FEF-4860-8A21-22C917A56C35}" destId="{F3C69484-E4D6-4A69-B7EA-6A95FA3E4815}" srcOrd="1" destOrd="0" presId="urn:microsoft.com/office/officeart/2005/8/layout/process5"/>
    <dgm:cxn modelId="{B0913856-5245-4464-8743-6FADCE03ECEF}" type="presOf" srcId="{A07CFB1E-62A2-4610-A843-2A8EB5F74729}" destId="{2E4B48F7-3185-43B1-AE9D-58A674E7C71C}" srcOrd="0" destOrd="0" presId="urn:microsoft.com/office/officeart/2005/8/layout/process5"/>
    <dgm:cxn modelId="{753894F5-4D1B-4D97-9C8B-DB6F24F2FCCE}" type="presOf" srcId="{EF8B3763-71CB-4DBB-A70B-34692A248372}" destId="{F5B78446-7566-4B47-AC0C-5FCD30024442}" srcOrd="0" destOrd="0" presId="urn:microsoft.com/office/officeart/2005/8/layout/process5"/>
    <dgm:cxn modelId="{A9D53EA6-544A-4201-9225-CEB121FF896D}" srcId="{414BD2DD-FBD0-471A-819D-0EFBA10B0743}" destId="{BA380A8E-8934-4F1D-BF9C-3931FE069592}" srcOrd="4" destOrd="0" parTransId="{0012F2C9-F2D4-42D2-A133-7E806756533B}" sibTransId="{4E6CDE4B-7DE5-4557-974A-FC472EFC0FE7}"/>
    <dgm:cxn modelId="{8255EBC8-27D4-4668-9475-F6D9DF6F4609}" srcId="{414BD2DD-FBD0-471A-819D-0EFBA10B0743}" destId="{F84C8EBE-8321-4A6E-B950-BC8DEF123573}" srcOrd="0" destOrd="0" parTransId="{D67B987D-6DA1-4527-8A41-F1498221B910}" sibTransId="{EF8B3763-71CB-4DBB-A70B-34692A248372}"/>
    <dgm:cxn modelId="{18A66100-A949-4065-9683-EFFF2EE8F3E4}" type="presOf" srcId="{F84C8EBE-8321-4A6E-B950-BC8DEF123573}" destId="{4ADAB7F1-E22E-459E-BFD1-78A6D59D2EE9}" srcOrd="0" destOrd="0" presId="urn:microsoft.com/office/officeart/2005/8/layout/process5"/>
    <dgm:cxn modelId="{E3AD5199-3311-4252-9A86-D7573928A52E}" type="presOf" srcId="{C17A7205-4686-474F-ADC5-66ABC9E2A8FF}" destId="{6B4D3CB6-E890-44C2-A179-471F6D7D895F}" srcOrd="1" destOrd="0" presId="urn:microsoft.com/office/officeart/2005/8/layout/process5"/>
    <dgm:cxn modelId="{F80CE437-6B01-49A9-BFBF-21B416CA1F8E}" type="presOf" srcId="{75EA58D9-5FEF-4860-8A21-22C917A56C35}" destId="{50AF3AE3-A251-43DD-83D7-478A55F95B52}" srcOrd="0" destOrd="0" presId="urn:microsoft.com/office/officeart/2005/8/layout/process5"/>
    <dgm:cxn modelId="{E73FC452-6189-4648-9EE6-AECDEE4483BB}" type="presOf" srcId="{0F97A65E-B6D0-4501-875C-038226B7603E}" destId="{9FA72D5D-7A2E-4C2E-8CBA-1694EDEBBD3B}" srcOrd="0" destOrd="0" presId="urn:microsoft.com/office/officeart/2005/8/layout/process5"/>
    <dgm:cxn modelId="{26BA0D2F-87D4-4128-9878-6B27D548D19B}" type="presOf" srcId="{EF8B3763-71CB-4DBB-A70B-34692A248372}" destId="{0E23E127-215B-495F-BBAE-0B56191C8C69}" srcOrd="1" destOrd="0" presId="urn:microsoft.com/office/officeart/2005/8/layout/process5"/>
    <dgm:cxn modelId="{143C2B7D-CDAA-40CF-B6F6-BEE11A605579}" type="presOf" srcId="{414BD2DD-FBD0-471A-819D-0EFBA10B0743}" destId="{59E5BA79-9A24-48CA-93C2-EBB327FE24C4}" srcOrd="0" destOrd="0" presId="urn:microsoft.com/office/officeart/2005/8/layout/process5"/>
    <dgm:cxn modelId="{CAD2FE46-EA69-41CA-854E-7802C9915075}" type="presOf" srcId="{C25170F3-61FF-4158-9D25-659476A020E1}" destId="{E4B351B0-A5A5-4497-A17A-1D213406CFB6}" srcOrd="0" destOrd="0" presId="urn:microsoft.com/office/officeart/2005/8/layout/process5"/>
    <dgm:cxn modelId="{81835874-C581-4F07-9D7B-B5E82C7FC552}" srcId="{414BD2DD-FBD0-471A-819D-0EFBA10B0743}" destId="{C25170F3-61FF-4158-9D25-659476A020E1}" srcOrd="3" destOrd="0" parTransId="{CE1E0D8E-520C-4488-8BE7-2F12538874BC}" sibTransId="{75EA58D9-5FEF-4860-8A21-22C917A56C35}"/>
    <dgm:cxn modelId="{9C054D7E-3C14-4129-B69C-D9002B0B9579}" type="presOf" srcId="{C17A7205-4686-474F-ADC5-66ABC9E2A8FF}" destId="{9E9EC080-5DDC-40FF-B2EE-485D9A2C9132}" srcOrd="0" destOrd="0" presId="urn:microsoft.com/office/officeart/2005/8/layout/process5"/>
    <dgm:cxn modelId="{CAC62AD7-E492-4B21-90A4-7AD58DB537D9}" srcId="{414BD2DD-FBD0-471A-819D-0EFBA10B0743}" destId="{A07CFB1E-62A2-4610-A843-2A8EB5F74729}" srcOrd="2" destOrd="0" parTransId="{A9171E95-4586-4051-BAF4-FB52A1DF793D}" sibTransId="{C17A7205-4686-474F-ADC5-66ABC9E2A8FF}"/>
    <dgm:cxn modelId="{97EFBC43-E051-4625-B16B-A04A6061DD98}" srcId="{414BD2DD-FBD0-471A-819D-0EFBA10B0743}" destId="{A09B3EEC-D017-4B5E-8EBC-4B4EAD56B3AC}" srcOrd="1" destOrd="0" parTransId="{0B374FC3-976D-4B0A-A731-6AA148FE21CD}" sibTransId="{0F97A65E-B6D0-4501-875C-038226B7603E}"/>
    <dgm:cxn modelId="{605FD1CB-94F8-4E8A-A34C-59374DF71F3B}" type="presOf" srcId="{0F97A65E-B6D0-4501-875C-038226B7603E}" destId="{B89AE076-14A7-4C36-B720-85A8170F5CFE}" srcOrd="1" destOrd="0" presId="urn:microsoft.com/office/officeart/2005/8/layout/process5"/>
    <dgm:cxn modelId="{BE0ECB07-11AF-42FC-81B0-C0BEE195935F}" type="presParOf" srcId="{59E5BA79-9A24-48CA-93C2-EBB327FE24C4}" destId="{4ADAB7F1-E22E-459E-BFD1-78A6D59D2EE9}" srcOrd="0" destOrd="0" presId="urn:microsoft.com/office/officeart/2005/8/layout/process5"/>
    <dgm:cxn modelId="{C60C6F1C-2E8B-48C3-BD80-EE3FF94A7060}" type="presParOf" srcId="{59E5BA79-9A24-48CA-93C2-EBB327FE24C4}" destId="{F5B78446-7566-4B47-AC0C-5FCD30024442}" srcOrd="1" destOrd="0" presId="urn:microsoft.com/office/officeart/2005/8/layout/process5"/>
    <dgm:cxn modelId="{90E3082C-825F-4507-8F44-C4EC5F1533E4}" type="presParOf" srcId="{F5B78446-7566-4B47-AC0C-5FCD30024442}" destId="{0E23E127-215B-495F-BBAE-0B56191C8C69}" srcOrd="0" destOrd="0" presId="urn:microsoft.com/office/officeart/2005/8/layout/process5"/>
    <dgm:cxn modelId="{4AF35194-3E84-4EBD-944F-25C5F2DBEEA0}" type="presParOf" srcId="{59E5BA79-9A24-48CA-93C2-EBB327FE24C4}" destId="{AD55637A-9D49-435E-A37B-6C44CC091EC2}" srcOrd="2" destOrd="0" presId="urn:microsoft.com/office/officeart/2005/8/layout/process5"/>
    <dgm:cxn modelId="{2C294D0D-FE28-48B1-8F48-219FAE3E0005}" type="presParOf" srcId="{59E5BA79-9A24-48CA-93C2-EBB327FE24C4}" destId="{9FA72D5D-7A2E-4C2E-8CBA-1694EDEBBD3B}" srcOrd="3" destOrd="0" presId="urn:microsoft.com/office/officeart/2005/8/layout/process5"/>
    <dgm:cxn modelId="{82256A6F-C502-4810-945C-139E1F0B94C6}" type="presParOf" srcId="{9FA72D5D-7A2E-4C2E-8CBA-1694EDEBBD3B}" destId="{B89AE076-14A7-4C36-B720-85A8170F5CFE}" srcOrd="0" destOrd="0" presId="urn:microsoft.com/office/officeart/2005/8/layout/process5"/>
    <dgm:cxn modelId="{D28CB51B-FEE7-4675-8121-D5B64333634D}" type="presParOf" srcId="{59E5BA79-9A24-48CA-93C2-EBB327FE24C4}" destId="{2E4B48F7-3185-43B1-AE9D-58A674E7C71C}" srcOrd="4" destOrd="0" presId="urn:microsoft.com/office/officeart/2005/8/layout/process5"/>
    <dgm:cxn modelId="{E2B6870A-C584-4F7F-B70E-9A1D687FC9DE}" type="presParOf" srcId="{59E5BA79-9A24-48CA-93C2-EBB327FE24C4}" destId="{9E9EC080-5DDC-40FF-B2EE-485D9A2C9132}" srcOrd="5" destOrd="0" presId="urn:microsoft.com/office/officeart/2005/8/layout/process5"/>
    <dgm:cxn modelId="{85D9D306-41EF-4081-B6DC-CD73C927E939}" type="presParOf" srcId="{9E9EC080-5DDC-40FF-B2EE-485D9A2C9132}" destId="{6B4D3CB6-E890-44C2-A179-471F6D7D895F}" srcOrd="0" destOrd="0" presId="urn:microsoft.com/office/officeart/2005/8/layout/process5"/>
    <dgm:cxn modelId="{A803000F-C1A4-47A8-A006-57DB948662D8}" type="presParOf" srcId="{59E5BA79-9A24-48CA-93C2-EBB327FE24C4}" destId="{E4B351B0-A5A5-4497-A17A-1D213406CFB6}" srcOrd="6" destOrd="0" presId="urn:microsoft.com/office/officeart/2005/8/layout/process5"/>
    <dgm:cxn modelId="{43A50B06-D4DA-4252-B035-95515344D548}" type="presParOf" srcId="{59E5BA79-9A24-48CA-93C2-EBB327FE24C4}" destId="{50AF3AE3-A251-43DD-83D7-478A55F95B52}" srcOrd="7" destOrd="0" presId="urn:microsoft.com/office/officeart/2005/8/layout/process5"/>
    <dgm:cxn modelId="{305B0208-21A8-43BF-87A5-45D7FAEA2E46}" type="presParOf" srcId="{50AF3AE3-A251-43DD-83D7-478A55F95B52}" destId="{F3C69484-E4D6-4A69-B7EA-6A95FA3E4815}" srcOrd="0" destOrd="0" presId="urn:microsoft.com/office/officeart/2005/8/layout/process5"/>
    <dgm:cxn modelId="{2250D1D5-19DB-4E59-9A51-5F9CF161C50C}" type="presParOf" srcId="{59E5BA79-9A24-48CA-93C2-EBB327FE24C4}" destId="{13017D2A-9018-4EDE-9E62-5ACF61DD46D7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DAB7F1-E22E-459E-BFD1-78A6D59D2EE9}">
      <dsp:nvSpPr>
        <dsp:cNvPr id="0" name=""/>
        <dsp:cNvSpPr/>
      </dsp:nvSpPr>
      <dsp:spPr>
        <a:xfrm>
          <a:off x="6228" y="745906"/>
          <a:ext cx="1861616" cy="1116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Receptor Cells</a:t>
          </a:r>
          <a:endParaRPr lang="en-US" sz="2200" kern="1200" dirty="0"/>
        </a:p>
      </dsp:txBody>
      <dsp:txXfrm>
        <a:off x="38943" y="778621"/>
        <a:ext cx="1796186" cy="1051539"/>
      </dsp:txXfrm>
    </dsp:sp>
    <dsp:sp modelId="{F5B78446-7566-4B47-AC0C-5FCD30024442}">
      <dsp:nvSpPr>
        <dsp:cNvPr id="0" name=""/>
        <dsp:cNvSpPr/>
      </dsp:nvSpPr>
      <dsp:spPr>
        <a:xfrm>
          <a:off x="2031667" y="1073551"/>
          <a:ext cx="394662" cy="461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031667" y="1165887"/>
        <a:ext cx="276263" cy="277008"/>
      </dsp:txXfrm>
    </dsp:sp>
    <dsp:sp modelId="{AD55637A-9D49-435E-A37B-6C44CC091EC2}">
      <dsp:nvSpPr>
        <dsp:cNvPr id="0" name=""/>
        <dsp:cNvSpPr/>
      </dsp:nvSpPr>
      <dsp:spPr>
        <a:xfrm>
          <a:off x="2612491" y="745906"/>
          <a:ext cx="1861616" cy="1116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Action Potential</a:t>
          </a:r>
          <a:endParaRPr lang="en-US" sz="2200" kern="1200" dirty="0"/>
        </a:p>
      </dsp:txBody>
      <dsp:txXfrm>
        <a:off x="2645206" y="778621"/>
        <a:ext cx="1796186" cy="1051539"/>
      </dsp:txXfrm>
    </dsp:sp>
    <dsp:sp modelId="{9FA72D5D-7A2E-4C2E-8CBA-1694EDEBBD3B}">
      <dsp:nvSpPr>
        <dsp:cNvPr id="0" name=""/>
        <dsp:cNvSpPr/>
      </dsp:nvSpPr>
      <dsp:spPr>
        <a:xfrm>
          <a:off x="4637930" y="1073551"/>
          <a:ext cx="394662" cy="461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637930" y="1165887"/>
        <a:ext cx="276263" cy="277008"/>
      </dsp:txXfrm>
    </dsp:sp>
    <dsp:sp modelId="{2E4B48F7-3185-43B1-AE9D-58A674E7C71C}">
      <dsp:nvSpPr>
        <dsp:cNvPr id="0" name=""/>
        <dsp:cNvSpPr/>
      </dsp:nvSpPr>
      <dsp:spPr>
        <a:xfrm>
          <a:off x="5218754" y="745906"/>
          <a:ext cx="1861616" cy="1116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Sensory Nerves</a:t>
          </a:r>
          <a:endParaRPr lang="en-US" sz="2200" kern="1200" dirty="0"/>
        </a:p>
      </dsp:txBody>
      <dsp:txXfrm>
        <a:off x="5251469" y="778621"/>
        <a:ext cx="1796186" cy="1051539"/>
      </dsp:txXfrm>
    </dsp:sp>
    <dsp:sp modelId="{9E9EC080-5DDC-40FF-B2EE-485D9A2C9132}">
      <dsp:nvSpPr>
        <dsp:cNvPr id="0" name=""/>
        <dsp:cNvSpPr/>
      </dsp:nvSpPr>
      <dsp:spPr>
        <a:xfrm rot="5400000">
          <a:off x="5952231" y="1993189"/>
          <a:ext cx="394662" cy="461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-5400000">
        <a:off x="6011059" y="2026698"/>
        <a:ext cx="277008" cy="276263"/>
      </dsp:txXfrm>
    </dsp:sp>
    <dsp:sp modelId="{E4B351B0-A5A5-4497-A17A-1D213406CFB6}">
      <dsp:nvSpPr>
        <dsp:cNvPr id="0" name=""/>
        <dsp:cNvSpPr/>
      </dsp:nvSpPr>
      <dsp:spPr>
        <a:xfrm>
          <a:off x="5218754" y="2607523"/>
          <a:ext cx="1861616" cy="1116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Travel to Brain</a:t>
          </a:r>
          <a:endParaRPr lang="en-US" sz="2200" kern="1200" dirty="0"/>
        </a:p>
      </dsp:txBody>
      <dsp:txXfrm>
        <a:off x="5251469" y="2640238"/>
        <a:ext cx="1796186" cy="1051539"/>
      </dsp:txXfrm>
    </dsp:sp>
    <dsp:sp modelId="{50AF3AE3-A251-43DD-83D7-478A55F95B52}">
      <dsp:nvSpPr>
        <dsp:cNvPr id="0" name=""/>
        <dsp:cNvSpPr/>
      </dsp:nvSpPr>
      <dsp:spPr>
        <a:xfrm rot="10800000">
          <a:off x="4660269" y="2935167"/>
          <a:ext cx="394662" cy="4616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4778668" y="3027503"/>
        <a:ext cx="276263" cy="277008"/>
      </dsp:txXfrm>
    </dsp:sp>
    <dsp:sp modelId="{13017D2A-9018-4EDE-9E62-5ACF61DD46D7}">
      <dsp:nvSpPr>
        <dsp:cNvPr id="0" name=""/>
        <dsp:cNvSpPr/>
      </dsp:nvSpPr>
      <dsp:spPr>
        <a:xfrm>
          <a:off x="2612491" y="2607523"/>
          <a:ext cx="1861616" cy="11169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Interneurons</a:t>
          </a:r>
          <a:endParaRPr lang="en-US" sz="2200" kern="1200" dirty="0"/>
        </a:p>
      </dsp:txBody>
      <dsp:txXfrm>
        <a:off x="2645206" y="2640238"/>
        <a:ext cx="1796186" cy="1051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 Narrow" pitchFamily="34" charset="0"/>
              </a:defRPr>
            </a:lvl1pPr>
          </a:lstStyle>
          <a:p>
            <a:r>
              <a:rPr lang="en-US"/>
              <a:t>Neurons, Hormones, and the Brain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Narrow" pitchFamily="34" charset="0"/>
              </a:defRPr>
            </a:lvl1pPr>
          </a:lstStyle>
          <a:p>
            <a:fld id="{E98E2E27-C9CB-4303-A85D-0A23E0056993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 Narrow" pitchFamily="34" charset="0"/>
              </a:defRPr>
            </a:lvl1pPr>
          </a:lstStyle>
          <a:p>
            <a:r>
              <a:rPr lang="en-US"/>
              <a:t>©2002 Prentice Hall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Narrow" pitchFamily="34" charset="0"/>
              </a:defRPr>
            </a:lvl1pPr>
          </a:lstStyle>
          <a:p>
            <a:fld id="{110574FB-FAA4-4561-A89B-BB40722AEA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2070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 Narrow" pitchFamily="34" charset="0"/>
              </a:defRPr>
            </a:lvl1pPr>
          </a:lstStyle>
          <a:p>
            <a:r>
              <a:rPr lang="en-US"/>
              <a:t>Neurons, Hormones, and the Brain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Narrow" pitchFamily="34" charset="0"/>
              </a:defRPr>
            </a:lvl1pPr>
          </a:lstStyle>
          <a:p>
            <a:fld id="{871F7E22-3F33-487A-A409-1B727FC845DF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 Narrow" pitchFamily="34" charset="0"/>
              </a:defRPr>
            </a:lvl1pPr>
          </a:lstStyle>
          <a:p>
            <a:r>
              <a:rPr lang="en-US"/>
              <a:t>©2002 Prentice Hall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Narrow" pitchFamily="34" charset="0"/>
              </a:defRPr>
            </a:lvl1pPr>
          </a:lstStyle>
          <a:p>
            <a:fld id="{BE115A79-36EB-4044-B166-2F5F6A1CCF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74989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67C423E-3A39-48D1-8060-B76039295FB5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D2B02-5DA2-4814-B73C-ACB25A242A28}" type="slidenum">
              <a:rPr lang="en-US"/>
              <a:pPr/>
              <a:t>1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Prepared by Michael J. Renner, Ph.D. </a:t>
            </a:r>
          </a:p>
          <a:p>
            <a:r>
              <a:rPr lang="en-US" altLang="en-US"/>
              <a:t>These slides ©2002 Prentice Hall Psychology Publishing.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3C32D16-2AC0-4A21-834E-426BF7F2E0B1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AA4DF-223B-4523-9854-2E4F37D9B60C}" type="slidenum">
              <a:rPr lang="en-US"/>
              <a:pPr/>
              <a:t>11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42E6837-F71E-4ADB-A98C-794C1E0DFB17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890365-3AE6-4174-ADED-5E3E14D79CB0}" type="slidenum">
              <a:rPr lang="en-US"/>
              <a:pPr/>
              <a:t>12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22C1717-5D41-473F-962D-89378B3F77B0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1C8037-BD54-48D9-AE74-021CC52557CC}" type="slidenum">
              <a:rPr lang="en-US"/>
              <a:pPr/>
              <a:t>13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90755B6-8D0B-42BE-8632-52671787DBFA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50A1FC-224C-4317-9F39-9CD6C64EFA1A}" type="slidenum">
              <a:rPr lang="en-US"/>
              <a:pPr/>
              <a:t>14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4.01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C58C3DD-9636-468C-B3D1-A0B6868880A7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C22753-B74F-4A72-A93D-154EFC435406}" type="slidenum">
              <a:rPr lang="en-US"/>
              <a:pPr/>
              <a:t>15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4.03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2E15350-D7FD-4B48-B9EE-87A0CDCCA322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B32495-AC5E-4B56-946F-B844AA4E0116}" type="slidenum">
              <a:rPr lang="en-US"/>
              <a:pPr/>
              <a:t>16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A8BC313-1068-4023-82B4-B0B30D169D00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A9D186-50BF-4182-8D55-472A3B821A26}" type="slidenum">
              <a:rPr lang="en-US"/>
              <a:pPr/>
              <a:t>17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CE9EB551-BB8F-425D-B271-671A7393EB2E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087320-655D-4A42-AABA-2B36D29787B4}" type="slidenum">
              <a:rPr lang="en-US"/>
              <a:pPr/>
              <a:t>18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4.02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D3A3605-36C7-481E-A597-0D66B53ED2B1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DEEFEB-851B-4689-825F-6E124F4507B2}" type="slidenum">
              <a:rPr lang="en-US"/>
              <a:pPr/>
              <a:t>19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97BBA4F1-9ADD-4715-B25C-A99AD02758BB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2D0725-19DB-42C4-AB29-675B72986187}" type="slidenum">
              <a:rPr lang="en-US"/>
              <a:pPr/>
              <a:t>21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C3159EA-A6B0-463A-BACA-2D144E5A9E43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ACE516-79D8-40B0-B9B4-91DB67350587}" type="slidenum">
              <a:rPr lang="en-US"/>
              <a:pPr/>
              <a:t>2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7B6E15C-0F29-40B7-BBB2-DC75594DC547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908E2B-EC0A-402B-80D1-D1B57CD13232}" type="slidenum">
              <a:rPr lang="en-US"/>
              <a:pPr/>
              <a:t>22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2.8 from:</a:t>
            </a:r>
          </a:p>
          <a:p>
            <a:r>
              <a:rPr lang="en-US"/>
              <a:t>Kassin, S. (2001). </a:t>
            </a:r>
            <a:r>
              <a:rPr lang="en-US" i="1"/>
              <a:t>Psychology</a:t>
            </a:r>
            <a:r>
              <a:rPr lang="en-US"/>
              <a:t>, third edition. Upper Saddle River, NJ: Prentice Hall.</a:t>
            </a:r>
          </a:p>
          <a:p>
            <a:r>
              <a:rPr lang="en-US"/>
              <a:t>Source: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84F5111-81C4-4AF9-959A-0971A83AC3B6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3A30C-9EE8-4F2C-BFF6-5697FB9EBDF7}" type="slidenum">
              <a:rPr lang="en-US"/>
              <a:pPr/>
              <a:t>23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2.09 from:</a:t>
            </a:r>
          </a:p>
          <a:p>
            <a:r>
              <a:rPr lang="en-US"/>
              <a:t>Kassin, S. (1998). </a:t>
            </a:r>
            <a:r>
              <a:rPr lang="en-US" i="1"/>
              <a:t>Psychology</a:t>
            </a:r>
            <a:r>
              <a:rPr lang="en-US"/>
              <a:t>, second edition.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48D7238-FF5F-46CB-AFFA-182BA3E9793C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B223FB-4914-4BA2-A753-0CF6EDBFDAF6}" type="slidenum">
              <a:rPr lang="en-US"/>
              <a:pPr/>
              <a:t>24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2.10 from:</a:t>
            </a:r>
          </a:p>
          <a:p>
            <a:r>
              <a:rPr lang="en-US"/>
              <a:t>Kassin, S. (2001). </a:t>
            </a:r>
            <a:r>
              <a:rPr lang="en-US" i="1"/>
              <a:t>Psychology</a:t>
            </a:r>
            <a:r>
              <a:rPr lang="en-US"/>
              <a:t>, third edition.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2DC669EA-6D33-4FDB-9235-A36C191C1240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58978B-2FE4-4A84-A5D9-5E715B0A3E39}" type="slidenum">
              <a:rPr lang="en-US"/>
              <a:pPr/>
              <a:t>25</a:t>
            </a:fld>
            <a:endParaRPr lang="en-US"/>
          </a:p>
        </p:txBody>
      </p:sp>
      <p:sp>
        <p:nvSpPr>
          <p:cNvPr id="163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EFCDFAD-EB86-4951-8894-FB548561334F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395655-6DCF-45DF-B735-FF52B7844B2D}" type="slidenum">
              <a:rPr lang="en-US"/>
              <a:pPr/>
              <a:t>26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4.10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EF3E1BE7-D8F9-4957-933C-7F35C324023F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A41511-9983-4E3D-9195-2027A43F2BFA}" type="slidenum">
              <a:rPr lang="en-US"/>
              <a:pPr/>
              <a:t>27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D335FAC-232A-4E30-8F03-4F168C5B5D52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97F45E-BBAD-4F5C-B61E-2EBCB2C47C94}" type="slidenum">
              <a:rPr lang="en-US"/>
              <a:pPr/>
              <a:t>28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3EB8660-8F82-44D3-AA82-A87B53BBCAC4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0B8CD7-BB72-4B5D-A1D3-FA6A2D7DF70F}" type="slidenum">
              <a:rPr lang="en-US"/>
              <a:pPr/>
              <a:t>29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20ADE1E-FFA9-4078-9871-7142AF5CC5E3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18C06-9CFC-4A18-9AB9-342E95596290}" type="slidenum">
              <a:rPr lang="en-US"/>
              <a:pPr/>
              <a:t>30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4.11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EFB7D994-C58F-469B-9010-C5E2AAC1DF52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534CE-A2FE-4386-BDAB-E603F5661981}" type="slidenum">
              <a:rPr lang="en-US"/>
              <a:pPr/>
              <a:t>31</a:t>
            </a:fld>
            <a:endParaRPr lang="en-US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95FB0480-BD1E-40EB-945B-00993FED7CFC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9FB9C1-988F-46CA-A1F5-64EA2B95F5D1}" type="slidenum">
              <a:rPr lang="en-US"/>
              <a:pPr/>
              <a:t>3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28AB56D-9E3D-4FD0-B062-B62F4E219476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47117E-B9F7-4C20-A88C-AD0BF1B38F82}" type="slidenum">
              <a:rPr lang="en-US"/>
              <a:pPr/>
              <a:t>32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2.2 from:</a:t>
            </a:r>
          </a:p>
          <a:p>
            <a:r>
              <a:rPr lang="en-US"/>
              <a:t>Kassin, S. (1998). </a:t>
            </a:r>
            <a:r>
              <a:rPr lang="en-US" i="1"/>
              <a:t>Psychology</a:t>
            </a:r>
            <a:r>
              <a:rPr lang="en-US"/>
              <a:t>, second edition. Upper Saddle River, NJ: Prentice Hall.</a:t>
            </a:r>
          </a:p>
          <a:p>
            <a:r>
              <a:rPr lang="en-US"/>
              <a:t>Source: Damasio, et al., 1994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7FB58BC-A0CF-4DF9-BF97-6B9F0D3E8150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820236-B6B6-475A-BA23-A31D29DC05BC}" type="slidenum">
              <a:rPr lang="en-US"/>
              <a:pPr/>
              <a:t>33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EC5A45F4-7813-4105-9F86-A8662CF8E221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CFE03-B19B-4B35-B7D5-503015F19711}" type="slidenum">
              <a:rPr lang="en-US"/>
              <a:pPr/>
              <a:t>34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5EDEF4F-E1F9-4CC3-B376-A2BF3262D8CB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600C13-5548-4429-A456-5F03C159D702}" type="slidenum">
              <a:rPr lang="en-US"/>
              <a:pPr/>
              <a:t>35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6E7B3DD-9B51-4764-A3DA-5A4C64998B36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1DF183-5314-4BC1-93B9-F4122D0BD23F}" type="slidenum">
              <a:rPr lang="en-US"/>
              <a:pPr/>
              <a:t>36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4.15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97DD166-DA71-4E57-BA66-E3AA4F4E7D41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6B2376-8532-4126-8643-27F7FAD3167D}" type="slidenum">
              <a:rPr lang="en-US"/>
              <a:pPr/>
              <a:t>37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C651C87-4BA2-4054-A26F-C92289FC7873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88FD84-C9DB-47DB-9E2C-B7D8D9E544FF}" type="slidenum">
              <a:rPr lang="en-US"/>
              <a:pPr/>
              <a:t>38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98648803-669B-480D-8CC2-EC1A0CA3CD0A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52EAA8-B426-443B-B756-6A6FF7AD759D}" type="slidenum">
              <a:rPr lang="en-US"/>
              <a:pPr/>
              <a:t>39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5A45A191-3C1E-4AB1-80E9-75DF3F77827F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4DDA26-4C23-4D92-A305-687289C9AA8B}" type="slidenum">
              <a:rPr lang="en-US"/>
              <a:pPr/>
              <a:t>4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4.05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E75D9E7D-FA52-4776-924A-3451AF07B470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4F4C8E-C97A-4452-BE62-DA2EB9167002}" type="slidenum">
              <a:rPr lang="en-US"/>
              <a:pPr/>
              <a:t>5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4.04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74F1090-BCE3-4C37-B4D4-B3D88330AD52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A7BD65-E299-4342-82A1-2E05090EE6F9}" type="slidenum">
              <a:rPr lang="en-US"/>
              <a:pPr/>
              <a:t>6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3B10B33-148C-4D07-995F-9AEB8308C51B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C0B341-33DF-479D-90D5-02D19D5955BB}" type="slidenum">
              <a:rPr lang="en-US"/>
              <a:pPr/>
              <a:t>8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2.06 from</a:t>
            </a:r>
          </a:p>
          <a:p>
            <a:r>
              <a:rPr lang="en-US"/>
              <a:t>Morris, C.G., &amp; Maisto, A.A. (1999). Psychology, 10th Edition. Upper Saddle River, NJ: Prentice Hall.</a:t>
            </a:r>
          </a:p>
          <a:p>
            <a:endParaRPr lang="en-US"/>
          </a:p>
          <a:p>
            <a:r>
              <a:rPr lang="en-US"/>
              <a:t>Source:</a:t>
            </a:r>
          </a:p>
          <a:p>
            <a:r>
              <a:rPr lang="en-US"/>
              <a:t>Rosenzweig, M..R., Bennett, E.L., &amp; Diamond, M.C. (1972). </a:t>
            </a:r>
            <a:r>
              <a:rPr lang="en-US" i="1"/>
              <a:t>Scientific American</a:t>
            </a:r>
            <a:r>
              <a:rPr lang="en-US"/>
              <a:t>.</a:t>
            </a:r>
          </a:p>
          <a:p>
            <a:r>
              <a:rPr lang="en-US"/>
              <a:t>See also:</a:t>
            </a:r>
          </a:p>
          <a:p>
            <a:r>
              <a:rPr lang="en-US"/>
              <a:t>Renner, M. J., &amp; Rosenzweig, M.R. (1987). </a:t>
            </a:r>
            <a:r>
              <a:rPr lang="en-US" i="1"/>
              <a:t>Enriched and Impoverished Environments: Effects on Brain and Behavior</a:t>
            </a:r>
            <a:r>
              <a:rPr lang="en-US"/>
              <a:t>. New York: Springer Verlag.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F97A2DA-27F8-440B-86B0-924A1480B088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18DA3A-0B3F-4F63-87A3-E164BB8552B6}" type="slidenum">
              <a:rPr lang="en-US"/>
              <a:pPr/>
              <a:t>9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4.06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7DF4C36-F3E2-4A3F-89B5-6F4824CFA9A8}" type="datetime1">
              <a:rPr lang="en-US"/>
              <a:pPr/>
              <a:t>8/31/11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©2002 Prentice Hall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6E27AD-EBF5-4751-956F-FD7B428CF6C3}" type="slidenum">
              <a:rPr lang="en-US"/>
              <a:pPr/>
              <a:t>10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4.07 from</a:t>
            </a:r>
          </a:p>
          <a:p>
            <a:r>
              <a:rPr lang="en-US"/>
              <a:t>Wade, C., &amp; Tavris, C. (2002). </a:t>
            </a:r>
            <a:r>
              <a:rPr lang="en-US" i="1"/>
              <a:t>Invitation to Psychology</a:t>
            </a:r>
            <a:r>
              <a:rPr lang="en-US"/>
              <a:t>, 2</a:t>
            </a:r>
            <a:r>
              <a:rPr lang="en-US" baseline="30000"/>
              <a:t>nd</a:t>
            </a:r>
            <a:r>
              <a:rPr lang="en-US"/>
              <a:t> Ed. Upper Saddle River, NJ: Prentice Hall.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1D6DA25-0D94-4453-B188-0FB9073FBB6A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1864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121865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66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67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68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69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0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1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2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3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4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5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6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7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8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79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0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1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2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3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4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5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6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7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8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89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90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91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92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93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94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895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1896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BD773-F407-4083-B7F5-727E52ACD8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25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8A7238-C620-443C-B869-79FD8A5B09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757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DD91B30-C40B-421B-AF8A-0168ADF430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3053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8229600" cy="21288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00500"/>
            <a:ext cx="8229600" cy="213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1C45CB9-A5AD-44E0-8358-530CF5A69B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5935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A6A6DCF-B813-450F-A868-40FF27A67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4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18ED0-51AA-4233-BB80-FE65449A25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9300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85D7A-DC8E-4EDB-9B2A-B2088D1860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235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E1CBD-0B3F-40FF-9485-21A59B4D7B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118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8ACB8-5C83-48FD-9506-BB1C8AC6DC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618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F74BD-E971-44BF-8A43-3C41AD5C01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787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1C247-1D61-4A69-930D-0D88255DCE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79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F6E3B-9371-4807-B2E1-1063D699CF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73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51CFB-C8E9-4428-B1DB-317EFAA619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430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r>
              <a:rPr lang="en-US" altLang="en-US"/>
              <a:t>©2002 Prentice Hall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4D99976-05F7-48E6-B1CD-F808E7C4803B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20840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2084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4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5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6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7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87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286000"/>
            <a:ext cx="7772400" cy="1143000"/>
          </a:xfrm>
        </p:spPr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Chemical Messengers in the Nervous System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035425" cy="4411662"/>
          </a:xfrm>
        </p:spPr>
        <p:txBody>
          <a:bodyPr/>
          <a:lstStyle/>
          <a:p>
            <a:r>
              <a:rPr lang="en-US" sz="2600" dirty="0"/>
              <a:t>Neurotransmitters are released into synaptic cleft</a:t>
            </a:r>
          </a:p>
          <a:p>
            <a:r>
              <a:rPr lang="en-US" sz="2600" dirty="0" smtClean="0"/>
              <a:t>Binds </a:t>
            </a:r>
            <a:r>
              <a:rPr lang="en-US" sz="2600" dirty="0"/>
              <a:t>to receptor </a:t>
            </a:r>
            <a:r>
              <a:rPr lang="en-US" sz="2600" dirty="0" smtClean="0"/>
              <a:t>site</a:t>
            </a:r>
            <a:endParaRPr lang="en-US" sz="2600" dirty="0"/>
          </a:p>
          <a:p>
            <a:r>
              <a:rPr lang="en-US" sz="2600" dirty="0"/>
              <a:t>R</a:t>
            </a:r>
            <a:r>
              <a:rPr lang="en-US" sz="2600" dirty="0" smtClean="0"/>
              <a:t>eceiving neuron becomes </a:t>
            </a:r>
            <a:r>
              <a:rPr lang="en-US" sz="2600" dirty="0"/>
              <a:t>more (or less) likely to fire</a:t>
            </a:r>
          </a:p>
        </p:txBody>
      </p:sp>
      <p:pic>
        <p:nvPicPr>
          <p:cNvPr id="25606" name="Picture 6" descr="f04_07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7250" y="1719263"/>
            <a:ext cx="4002088" cy="4411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Major Neurotransmitters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Acetylcholine (</a:t>
            </a:r>
            <a:r>
              <a:rPr lang="en-US" dirty="0" err="1"/>
              <a:t>ACh</a:t>
            </a:r>
            <a:r>
              <a:rPr lang="en-US" dirty="0"/>
              <a:t>)</a:t>
            </a:r>
          </a:p>
          <a:p>
            <a:r>
              <a:rPr lang="en-US" dirty="0"/>
              <a:t>Dopamine</a:t>
            </a:r>
          </a:p>
          <a:p>
            <a:r>
              <a:rPr lang="en-US" dirty="0"/>
              <a:t>Serotonin</a:t>
            </a:r>
          </a:p>
          <a:p>
            <a:r>
              <a:rPr lang="en-US" dirty="0" smtClean="0"/>
              <a:t>Norepinephrine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Endorphins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Chemical substances in the nervous system that </a:t>
            </a:r>
            <a:r>
              <a:rPr lang="en-US" dirty="0" smtClean="0"/>
              <a:t>are </a:t>
            </a:r>
            <a:r>
              <a:rPr lang="en-US" dirty="0"/>
              <a:t>involved in pain reduction, pleasure, and memory, and are known technically as </a:t>
            </a:r>
            <a:r>
              <a:rPr lang="en-US" i="1" dirty="0"/>
              <a:t>endogenous opioid peptides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Nervous System: A Basic Blueprint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The Central Nervous System</a:t>
            </a:r>
          </a:p>
          <a:p>
            <a:r>
              <a:rPr lang="en-US"/>
              <a:t>The Peripheral Nervous System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36637"/>
          </a:xfrm>
        </p:spPr>
        <p:txBody>
          <a:bodyPr/>
          <a:lstStyle/>
          <a:p>
            <a:r>
              <a:rPr lang="en-US" sz="3500"/>
              <a:t>Divisions of the Nervous System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76400"/>
            <a:ext cx="4800600" cy="4800600"/>
          </a:xfrm>
        </p:spPr>
        <p:txBody>
          <a:bodyPr/>
          <a:lstStyle/>
          <a:p>
            <a:r>
              <a:rPr lang="en-US"/>
              <a:t>Central Nervous System</a:t>
            </a:r>
          </a:p>
          <a:p>
            <a:pPr lvl="1"/>
            <a:r>
              <a:rPr lang="en-US"/>
              <a:t>Brain</a:t>
            </a:r>
          </a:p>
          <a:p>
            <a:pPr lvl="1"/>
            <a:r>
              <a:rPr lang="en-US"/>
              <a:t>Spinal cord</a:t>
            </a:r>
          </a:p>
          <a:p>
            <a:r>
              <a:rPr lang="en-US"/>
              <a:t>Peripheral Nervous System</a:t>
            </a:r>
          </a:p>
          <a:p>
            <a:pPr lvl="1"/>
            <a:r>
              <a:rPr lang="en-US"/>
              <a:t>Somatic </a:t>
            </a:r>
          </a:p>
          <a:p>
            <a:pPr lvl="1"/>
            <a:r>
              <a:rPr lang="en-US"/>
              <a:t>Autonomic</a:t>
            </a:r>
          </a:p>
        </p:txBody>
      </p:sp>
      <p:pic>
        <p:nvPicPr>
          <p:cNvPr id="56327" name="Picture 7" descr="f04_0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600" y="1219200"/>
            <a:ext cx="2495550" cy="52895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7543800" cy="1295400"/>
          </a:xfrm>
        </p:spPr>
        <p:txBody>
          <a:bodyPr/>
          <a:lstStyle/>
          <a:p>
            <a:r>
              <a:rPr lang="en-US" dirty="0"/>
              <a:t>Nervous System Organization</a:t>
            </a:r>
          </a:p>
        </p:txBody>
      </p:sp>
      <p:pic>
        <p:nvPicPr>
          <p:cNvPr id="40966" name="Picture 6" descr="Figure0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1295400"/>
            <a:ext cx="7466013" cy="5332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©2002 Prentice Hall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Central Nervous System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Central Nervous System</a:t>
            </a:r>
            <a:r>
              <a:rPr lang="en-US" dirty="0"/>
              <a:t>: The portion of the nervous system consisting of the brain and spinal cord.</a:t>
            </a:r>
          </a:p>
          <a:p>
            <a:r>
              <a:rPr lang="en-US" b="1" dirty="0"/>
              <a:t>Spinal Cord</a:t>
            </a:r>
            <a:r>
              <a:rPr lang="en-US" dirty="0"/>
              <a:t>: A collection of neurons and </a:t>
            </a:r>
            <a:r>
              <a:rPr lang="en-US" dirty="0" smtClean="0"/>
              <a:t>tissue </a:t>
            </a:r>
            <a:r>
              <a:rPr lang="en-US" dirty="0"/>
              <a:t>running from the base of the brain down </a:t>
            </a:r>
            <a:r>
              <a:rPr lang="en-US" dirty="0" smtClean="0"/>
              <a:t>the </a:t>
            </a:r>
            <a:r>
              <a:rPr lang="en-US" dirty="0"/>
              <a:t>back, protected </a:t>
            </a:r>
            <a:r>
              <a:rPr lang="en-US" dirty="0" smtClean="0"/>
              <a:t>the </a:t>
            </a:r>
            <a:r>
              <a:rPr lang="en-US" dirty="0"/>
              <a:t>spinal </a:t>
            </a:r>
            <a:r>
              <a:rPr lang="en-US" dirty="0" smtClean="0"/>
              <a:t>column.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Peripheral Nervous System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Somatic Nervous System</a:t>
            </a:r>
            <a:r>
              <a:rPr lang="en-US" dirty="0"/>
              <a:t>: The subdivision of the PNS that connects to sensory receptors and to </a:t>
            </a:r>
            <a:r>
              <a:rPr lang="en-US" dirty="0" smtClean="0"/>
              <a:t>muscles</a:t>
            </a:r>
          </a:p>
          <a:p>
            <a:r>
              <a:rPr lang="en-US" b="1" dirty="0" smtClean="0"/>
              <a:t>Autonomic </a:t>
            </a:r>
            <a:r>
              <a:rPr lang="en-US" b="1" dirty="0"/>
              <a:t>Nervous System</a:t>
            </a:r>
            <a:r>
              <a:rPr lang="en-US" dirty="0"/>
              <a:t>: The subdivision of the PNS that regulates the internal organs and glands.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pic>
        <p:nvPicPr>
          <p:cNvPr id="58374" name="Picture 6" descr="f04_0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3694"/>
            <a:ext cx="7318375" cy="642468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Hormones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Hormones</a:t>
            </a:r>
            <a:r>
              <a:rPr lang="en-US"/>
              <a:t>: Chemical substances, secreted by organs called glands, that affect the functioning of other organs.</a:t>
            </a:r>
          </a:p>
          <a:p>
            <a:r>
              <a:rPr lang="en-US" b="1"/>
              <a:t>Endocrine Glands</a:t>
            </a:r>
            <a:r>
              <a:rPr lang="en-US"/>
              <a:t>: Internal organs that produce hormones and release them into the bloodstream.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Neurons, Hormones, and the Brain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Nervous System: A Basic Blueprint</a:t>
            </a:r>
          </a:p>
          <a:p>
            <a:r>
              <a:rPr lang="en-US"/>
              <a:t>Communication in the Nervous System</a:t>
            </a:r>
          </a:p>
          <a:p>
            <a:r>
              <a:rPr lang="en-US"/>
              <a:t>Mapping the Brain</a:t>
            </a:r>
          </a:p>
          <a:p>
            <a:r>
              <a:rPr lang="en-US"/>
              <a:t>A Tour Through the Brain</a:t>
            </a:r>
          </a:p>
          <a:p>
            <a:r>
              <a:rPr lang="en-US"/>
              <a:t>The Two Hemispheres of the Brain</a:t>
            </a:r>
          </a:p>
          <a:p>
            <a:r>
              <a:rPr lang="en-US"/>
              <a:t>Two Stubborn Issues in Brain Research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7543800" cy="1295400"/>
          </a:xfrm>
        </p:spPr>
        <p:txBody>
          <a:bodyPr/>
          <a:lstStyle/>
          <a:p>
            <a:r>
              <a:rPr lang="en-US" dirty="0" smtClean="0"/>
              <a:t>The Endocrine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229600" cy="4411662"/>
          </a:xfrm>
        </p:spPr>
        <p:txBody>
          <a:bodyPr/>
          <a:lstStyle/>
          <a:p>
            <a:r>
              <a:rPr lang="en-US" dirty="0" smtClean="0"/>
              <a:t>Hypothalamus</a:t>
            </a:r>
          </a:p>
          <a:p>
            <a:r>
              <a:rPr lang="en-US" dirty="0" smtClean="0"/>
              <a:t>Pituitary</a:t>
            </a:r>
          </a:p>
          <a:p>
            <a:r>
              <a:rPr lang="en-US" dirty="0" smtClean="0"/>
              <a:t>Thyroid</a:t>
            </a:r>
          </a:p>
          <a:p>
            <a:r>
              <a:rPr lang="en-US" dirty="0" smtClean="0"/>
              <a:t>Adrenal</a:t>
            </a:r>
          </a:p>
          <a:p>
            <a:r>
              <a:rPr lang="en-US" dirty="0" smtClean="0"/>
              <a:t>Pancreas</a:t>
            </a:r>
          </a:p>
          <a:p>
            <a:r>
              <a:rPr lang="en-US" dirty="0" smtClean="0"/>
              <a:t>Ovary</a:t>
            </a:r>
          </a:p>
          <a:p>
            <a:r>
              <a:rPr lang="en-US" dirty="0" smtClean="0"/>
              <a:t>Testis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©2002 Prentice Hall</a:t>
            </a:r>
            <a:endParaRPr lang="en-US" altLang="en-US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0200"/>
            <a:ext cx="6096000" cy="4577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3287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Mapping the Brain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Electroencephalogram</a:t>
            </a:r>
          </a:p>
        </p:txBody>
      </p:sp>
      <p:pic>
        <p:nvPicPr>
          <p:cNvPr id="69635" name="Picture 3" descr="KA020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0" t="1199" r="11200" b="2400"/>
          <a:stretch>
            <a:fillRect/>
          </a:stretch>
        </p:blipFill>
        <p:spPr>
          <a:xfrm>
            <a:off x="1828800" y="1676400"/>
            <a:ext cx="5489575" cy="4543425"/>
          </a:xfrm>
          <a:noFill/>
          <a:ln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Positron Emission Tomography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6575" y="1871663"/>
            <a:ext cx="3956050" cy="4106862"/>
          </a:xfrm>
        </p:spPr>
        <p:txBody>
          <a:bodyPr/>
          <a:lstStyle/>
          <a:p>
            <a:r>
              <a:rPr lang="en-US" sz="2600" dirty="0"/>
              <a:t>Active areas have increased blood flow</a:t>
            </a:r>
          </a:p>
          <a:p>
            <a:r>
              <a:rPr lang="en-US" sz="2600" dirty="0"/>
              <a:t>Radioactive isotopes (small amounts) are placed in the blood</a:t>
            </a:r>
          </a:p>
          <a:p>
            <a:r>
              <a:rPr lang="en-US" sz="2600" dirty="0"/>
              <a:t>Sensors detect radioactivity</a:t>
            </a:r>
          </a:p>
          <a:p>
            <a:r>
              <a:rPr lang="en-US" sz="2600" dirty="0"/>
              <a:t>Different tasks show distinct activity patterns</a:t>
            </a:r>
          </a:p>
        </p:txBody>
      </p:sp>
      <p:pic>
        <p:nvPicPr>
          <p:cNvPr id="71684" name="Picture 4" descr="KA0209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2400" r="8000" b="2400"/>
          <a:stretch>
            <a:fillRect/>
          </a:stretch>
        </p:blipFill>
        <p:spPr>
          <a:xfrm>
            <a:off x="4368079" y="1600200"/>
            <a:ext cx="4748212" cy="3700463"/>
          </a:xfrm>
          <a:noFill/>
          <a:ln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Magnetic Resonance Imaging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273550" cy="44116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Magnetic fields align certain ions and compounds</a:t>
            </a:r>
          </a:p>
          <a:p>
            <a:pPr>
              <a:lnSpc>
                <a:spcPct val="90000"/>
              </a:lnSpc>
            </a:pPr>
            <a:r>
              <a:rPr lang="en-US" sz="2600"/>
              <a:t>When field is removed, these molecules release energy as radio waves</a:t>
            </a:r>
          </a:p>
          <a:p>
            <a:pPr>
              <a:lnSpc>
                <a:spcPct val="90000"/>
              </a:lnSpc>
            </a:pPr>
            <a:r>
              <a:rPr lang="en-US" sz="2600"/>
              <a:t>Computer calculates tissue density from radio waves</a:t>
            </a:r>
          </a:p>
          <a:p>
            <a:pPr>
              <a:lnSpc>
                <a:spcPct val="90000"/>
              </a:lnSpc>
            </a:pPr>
            <a:r>
              <a:rPr lang="en-US" sz="2600"/>
              <a:t>Provides clear, 3D images</a:t>
            </a:r>
          </a:p>
        </p:txBody>
      </p:sp>
      <p:pic>
        <p:nvPicPr>
          <p:cNvPr id="73732" name="Picture 4" descr="KA021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9" r="17599"/>
          <a:stretch>
            <a:fillRect/>
          </a:stretch>
        </p:blipFill>
        <p:spPr>
          <a:xfrm>
            <a:off x="4730750" y="1965325"/>
            <a:ext cx="3956050" cy="4165600"/>
          </a:xfrm>
          <a:noFill/>
          <a:ln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924800" cy="1143000"/>
          </a:xfrm>
        </p:spPr>
        <p:txBody>
          <a:bodyPr/>
          <a:lstStyle/>
          <a:p>
            <a:r>
              <a:rPr lang="en-US" dirty="0"/>
              <a:t>A Tour Through the Brain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276600"/>
            <a:ext cx="7696200" cy="2590800"/>
          </a:xfrm>
        </p:spPr>
        <p:txBody>
          <a:bodyPr/>
          <a:lstStyle/>
          <a:p>
            <a:pPr algn="l"/>
            <a:r>
              <a:rPr lang="en-US" sz="2800"/>
              <a:t>The Brain Stem</a:t>
            </a:r>
          </a:p>
          <a:p>
            <a:pPr algn="l"/>
            <a:r>
              <a:rPr lang="en-US" sz="2800"/>
              <a:t>The Cerebellum</a:t>
            </a:r>
          </a:p>
          <a:p>
            <a:pPr algn="l"/>
            <a:r>
              <a:rPr lang="en-US" sz="2800"/>
              <a:t>The Thalamus</a:t>
            </a:r>
          </a:p>
          <a:p>
            <a:pPr algn="l"/>
            <a:r>
              <a:rPr lang="en-US" sz="2800"/>
              <a:t>The Hypothalamus and the Pituitary Gland</a:t>
            </a:r>
          </a:p>
          <a:p>
            <a:pPr algn="l"/>
            <a:r>
              <a:rPr lang="en-US" sz="2800"/>
              <a:t>The Limbic System</a:t>
            </a:r>
          </a:p>
          <a:p>
            <a:pPr algn="l"/>
            <a:r>
              <a:rPr lang="en-US" sz="2800"/>
              <a:t>The Cerebrum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Human Brain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3324225" cy="4411662"/>
          </a:xfrm>
        </p:spPr>
        <p:txBody>
          <a:bodyPr/>
          <a:lstStyle/>
          <a:p>
            <a:r>
              <a:rPr lang="en-US" sz="2600"/>
              <a:t>This view shows the brain as if split in half front-to-back</a:t>
            </a:r>
          </a:p>
          <a:p>
            <a:pPr lvl="1"/>
            <a:r>
              <a:rPr lang="en-US" sz="2200"/>
              <a:t>Inside surface of right half of brain</a:t>
            </a:r>
          </a:p>
          <a:p>
            <a:pPr lvl="1"/>
            <a:r>
              <a:rPr lang="en-US" sz="2200"/>
              <a:t>Eyes on the left, near the word “hypothalamus”</a:t>
            </a:r>
          </a:p>
        </p:txBody>
      </p:sp>
      <p:pic>
        <p:nvPicPr>
          <p:cNvPr id="75783" name="Picture 7" descr="f04_1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1835150"/>
            <a:ext cx="4800600" cy="4052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Brain Stem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76400"/>
            <a:ext cx="55626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b="1" dirty="0"/>
              <a:t>Brain Stem</a:t>
            </a:r>
            <a:r>
              <a:rPr lang="en-US" sz="2600" dirty="0"/>
              <a:t>: At the top of the spinal cord, consisting of medulla and pons</a:t>
            </a:r>
          </a:p>
          <a:p>
            <a:pPr lvl="1">
              <a:lnSpc>
                <a:spcPct val="90000"/>
              </a:lnSpc>
            </a:pPr>
            <a:r>
              <a:rPr lang="en-US" sz="2200" b="1" dirty="0"/>
              <a:t>Medulla</a:t>
            </a:r>
            <a:r>
              <a:rPr lang="en-US" sz="2200" dirty="0"/>
              <a:t>: Responsible for some automatic functions, </a:t>
            </a:r>
            <a:endParaRPr lang="en-US" sz="2200" dirty="0" smtClean="0"/>
          </a:p>
          <a:p>
            <a:pPr lvl="1">
              <a:lnSpc>
                <a:spcPct val="90000"/>
              </a:lnSpc>
            </a:pPr>
            <a:r>
              <a:rPr lang="en-US" sz="2200" b="1" dirty="0" smtClean="0"/>
              <a:t>Pons</a:t>
            </a:r>
            <a:r>
              <a:rPr lang="en-US" sz="2200" dirty="0"/>
              <a:t>: Involved in sleep, waking, and dreaming.</a:t>
            </a:r>
          </a:p>
          <a:p>
            <a:pPr lvl="1">
              <a:lnSpc>
                <a:spcPct val="90000"/>
              </a:lnSpc>
            </a:pPr>
            <a:r>
              <a:rPr lang="en-US" sz="2200" b="1" dirty="0"/>
              <a:t>Reticular </a:t>
            </a:r>
            <a:r>
              <a:rPr lang="en-US" sz="2200" b="1" dirty="0" smtClean="0"/>
              <a:t>Formation</a:t>
            </a:r>
            <a:r>
              <a:rPr lang="en-US" sz="2200" dirty="0" smtClean="0"/>
              <a:t>: </a:t>
            </a:r>
            <a:r>
              <a:rPr lang="en-US" sz="2200" dirty="0"/>
              <a:t>A dense network of neurons found in the core of the brain </a:t>
            </a:r>
            <a:r>
              <a:rPr lang="en-US" sz="2200" dirty="0" smtClean="0"/>
              <a:t>stem.</a:t>
            </a:r>
            <a:endParaRPr lang="en-US" sz="2200" dirty="0"/>
          </a:p>
        </p:txBody>
      </p:sp>
      <p:pic>
        <p:nvPicPr>
          <p:cNvPr id="33799" name="Picture 7" descr="f04_p12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3488" y="2536825"/>
            <a:ext cx="2373312" cy="2449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Cerebellum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Cerebellum</a:t>
            </a:r>
            <a:r>
              <a:rPr lang="en-US"/>
              <a:t>: Regulates movement and balance, and is involved in learning some simple responses.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Thalamus and Hypothalamus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676400"/>
            <a:ext cx="6019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b="1" dirty="0"/>
              <a:t>Thalamus</a:t>
            </a:r>
            <a:r>
              <a:rPr lang="en-US" sz="2600" dirty="0"/>
              <a:t>: Relays sensory messages to the cerebral cortex.</a:t>
            </a:r>
          </a:p>
          <a:p>
            <a:pPr>
              <a:lnSpc>
                <a:spcPct val="90000"/>
              </a:lnSpc>
            </a:pPr>
            <a:r>
              <a:rPr lang="en-US" sz="2600" b="1" dirty="0"/>
              <a:t>Hypothalamus</a:t>
            </a:r>
            <a:r>
              <a:rPr lang="en-US" sz="2600" dirty="0"/>
              <a:t>: Involved in emotions and drives vital to </a:t>
            </a:r>
            <a:r>
              <a:rPr lang="en-US" sz="2600" dirty="0" smtClean="0"/>
              <a:t>survival; </a:t>
            </a:r>
            <a:r>
              <a:rPr lang="en-US" sz="2600" dirty="0"/>
              <a:t>it regulates the autonomic nervous system.</a:t>
            </a:r>
          </a:p>
          <a:p>
            <a:pPr>
              <a:lnSpc>
                <a:spcPct val="90000"/>
              </a:lnSpc>
            </a:pPr>
            <a:r>
              <a:rPr lang="en-US" sz="2600" b="1" dirty="0"/>
              <a:t>Pituitary Gland</a:t>
            </a:r>
            <a:r>
              <a:rPr lang="en-US" sz="2600" dirty="0"/>
              <a:t>: Small endocrine gland at the base of the brain, which </a:t>
            </a:r>
            <a:r>
              <a:rPr lang="en-US" sz="2600" dirty="0" smtClean="0"/>
              <a:t>releases hormones </a:t>
            </a:r>
            <a:r>
              <a:rPr lang="en-US" sz="2600" dirty="0"/>
              <a:t>and regulates </a:t>
            </a:r>
            <a:r>
              <a:rPr lang="en-US" sz="2600" dirty="0" smtClean="0"/>
              <a:t>endocrine </a:t>
            </a:r>
            <a:r>
              <a:rPr lang="en-US" sz="2600" dirty="0"/>
              <a:t>glands.</a:t>
            </a:r>
          </a:p>
        </p:txBody>
      </p: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6781800" y="1752600"/>
            <a:ext cx="2130425" cy="4495800"/>
            <a:chOff x="4080" y="1104"/>
            <a:chExt cx="1342" cy="2832"/>
          </a:xfrm>
        </p:grpSpPr>
        <p:pic>
          <p:nvPicPr>
            <p:cNvPr id="31750" name="Picture 6" descr="f04_p129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" y="1104"/>
              <a:ext cx="1342" cy="13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1751" name="Picture 7" descr="f04_p129b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" y="2496"/>
              <a:ext cx="1328" cy="1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Communication in the Nervous System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The Structure of the Neuron</a:t>
            </a:r>
          </a:p>
          <a:p>
            <a:r>
              <a:rPr lang="en-US"/>
              <a:t>How Neurons Communicate</a:t>
            </a:r>
          </a:p>
          <a:p>
            <a:r>
              <a:rPr lang="en-US"/>
              <a:t>Chemical Messengers in the Nervous System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Limbic System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76400"/>
            <a:ext cx="4191000" cy="4724400"/>
          </a:xfrm>
        </p:spPr>
        <p:txBody>
          <a:bodyPr/>
          <a:lstStyle/>
          <a:p>
            <a:r>
              <a:rPr lang="en-US" sz="2200" b="1" dirty="0"/>
              <a:t>Limbic System</a:t>
            </a:r>
            <a:r>
              <a:rPr lang="en-US" sz="2200" dirty="0"/>
              <a:t>: A group of brain areas involved in emotional reactions and motivated behavior.</a:t>
            </a:r>
          </a:p>
          <a:p>
            <a:r>
              <a:rPr lang="en-US" sz="2200" b="1" dirty="0"/>
              <a:t>Amygdala</a:t>
            </a:r>
            <a:r>
              <a:rPr lang="en-US" sz="2200" dirty="0"/>
              <a:t>: Involved in the </a:t>
            </a:r>
            <a:r>
              <a:rPr lang="en-US" sz="2200" dirty="0" smtClean="0"/>
              <a:t>regulation </a:t>
            </a:r>
            <a:r>
              <a:rPr lang="en-US" sz="2200" dirty="0"/>
              <a:t>of emotion and the </a:t>
            </a:r>
            <a:r>
              <a:rPr lang="en-US" sz="2200" dirty="0" smtClean="0"/>
              <a:t>initial response </a:t>
            </a:r>
            <a:r>
              <a:rPr lang="en-US" sz="2200" dirty="0"/>
              <a:t>to sensory information.</a:t>
            </a:r>
          </a:p>
          <a:p>
            <a:r>
              <a:rPr lang="en-US" sz="2200" b="1" dirty="0"/>
              <a:t>Hippocampus</a:t>
            </a:r>
            <a:r>
              <a:rPr lang="en-US" sz="2200" dirty="0"/>
              <a:t>: Involved in </a:t>
            </a:r>
            <a:r>
              <a:rPr lang="en-US" sz="2200" dirty="0" smtClean="0"/>
              <a:t>memory</a:t>
            </a:r>
            <a:r>
              <a:rPr lang="en-US" sz="2200" dirty="0"/>
              <a:t>.</a:t>
            </a:r>
          </a:p>
        </p:txBody>
      </p:sp>
      <p:pic>
        <p:nvPicPr>
          <p:cNvPr id="29702" name="Picture 6" descr="f04_11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1828800"/>
            <a:ext cx="3886200" cy="3009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Cerebrum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76400"/>
            <a:ext cx="3886200" cy="4724400"/>
          </a:xfrm>
        </p:spPr>
        <p:txBody>
          <a:bodyPr/>
          <a:lstStyle/>
          <a:p>
            <a:r>
              <a:rPr lang="en-US" sz="2600"/>
              <a:t>Occipital Lobes: Vision</a:t>
            </a:r>
          </a:p>
          <a:p>
            <a:r>
              <a:rPr lang="en-US" sz="2600"/>
              <a:t>Parietal Lobes: body sensation</a:t>
            </a:r>
          </a:p>
          <a:p>
            <a:r>
              <a:rPr lang="en-US" sz="2600"/>
              <a:t>Temporal Lobes: Hearing, language</a:t>
            </a:r>
          </a:p>
          <a:p>
            <a:r>
              <a:rPr lang="en-US" sz="2600"/>
              <a:t>Frontal Lobes: Thinking, planning, movement</a:t>
            </a:r>
          </a:p>
        </p:txBody>
      </p:sp>
      <p:pic>
        <p:nvPicPr>
          <p:cNvPr id="28678" name="Picture 6" descr="f04_1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51375" y="2409825"/>
            <a:ext cx="4035425" cy="3028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Case of Phineas Gage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033838" cy="4411662"/>
          </a:xfrm>
        </p:spPr>
        <p:txBody>
          <a:bodyPr/>
          <a:lstStyle/>
          <a:p>
            <a:r>
              <a:rPr lang="en-US" sz="2600"/>
              <a:t>Gage was a railroad construction foreman</a:t>
            </a:r>
          </a:p>
          <a:p>
            <a:r>
              <a:rPr lang="en-US" sz="2600"/>
              <a:t>An 1848 explosion forced a steel tamping rod through his head</a:t>
            </a:r>
          </a:p>
          <a:p>
            <a:r>
              <a:rPr lang="en-US" sz="2600"/>
              <a:t>Others said he was “…no longer Gage…”</a:t>
            </a:r>
          </a:p>
          <a:p>
            <a:r>
              <a:rPr lang="en-US" sz="2600"/>
              <a:t>Lost his job, worked as a sideshow exhibit</a:t>
            </a:r>
          </a:p>
        </p:txBody>
      </p:sp>
      <p:pic>
        <p:nvPicPr>
          <p:cNvPr id="91140" name="Picture 4" descr="M0059FB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72075" y="1719263"/>
            <a:ext cx="2995613" cy="4411662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Two Hemispheres of the Brain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Split Brains: A House Divided</a:t>
            </a:r>
          </a:p>
          <a:p>
            <a:r>
              <a:rPr lang="en-US"/>
              <a:t>A Question of Dominance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Visual Pathways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76400"/>
            <a:ext cx="4114800" cy="4724400"/>
          </a:xfrm>
        </p:spPr>
        <p:txBody>
          <a:bodyPr/>
          <a:lstStyle/>
          <a:p>
            <a:r>
              <a:rPr lang="en-US" sz="2600"/>
              <a:t>Each hemisphere receives information about the opposite side of the visual field.</a:t>
            </a:r>
          </a:p>
          <a:p>
            <a:r>
              <a:rPr lang="en-US" sz="2600"/>
              <a:t>Objects to your left put images on right side of each retina; goes to right side of brain</a:t>
            </a:r>
          </a:p>
          <a:p>
            <a:r>
              <a:rPr lang="en-US" sz="2600"/>
              <a:t>Half of optic nerve fibers cross at the </a:t>
            </a:r>
            <a:r>
              <a:rPr lang="en-US" sz="2600" b="1"/>
              <a:t>optic chiasm</a:t>
            </a:r>
          </a:p>
        </p:txBody>
      </p:sp>
      <p:pic>
        <p:nvPicPr>
          <p:cNvPr id="35846" name="Picture 6" descr="f04_1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92663" y="1719263"/>
            <a:ext cx="3751262" cy="44116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Split Brains: A House Divided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924800" cy="4724400"/>
          </a:xfrm>
        </p:spPr>
        <p:txBody>
          <a:bodyPr/>
          <a:lstStyle/>
          <a:p>
            <a:r>
              <a:rPr lang="en-US"/>
              <a:t>Hemispheres of brain sometimes separated to treat severe epilepsy</a:t>
            </a:r>
          </a:p>
          <a:p>
            <a:r>
              <a:rPr lang="en-US"/>
              <a:t>Split brain operation includes the optic chiasm</a:t>
            </a:r>
          </a:p>
          <a:p>
            <a:pPr lvl="1"/>
            <a:r>
              <a:rPr lang="en-US"/>
              <a:t>Optic nerve no longer crosses</a:t>
            </a:r>
          </a:p>
          <a:p>
            <a:pPr lvl="1"/>
            <a:r>
              <a:rPr lang="en-US"/>
              <a:t>Visual information goes only to one hemisphere</a:t>
            </a:r>
          </a:p>
          <a:p>
            <a:r>
              <a:rPr lang="en-US"/>
              <a:t>Different sides of brain see different information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Divided Brain, Divided View</a:t>
            </a:r>
          </a:p>
        </p:txBody>
      </p:sp>
      <p:grpSp>
        <p:nvGrpSpPr>
          <p:cNvPr id="47112" name="Group 8"/>
          <p:cNvGrpSpPr>
            <a:grpSpLocks/>
          </p:cNvGrpSpPr>
          <p:nvPr/>
        </p:nvGrpSpPr>
        <p:grpSpPr bwMode="auto">
          <a:xfrm>
            <a:off x="1336675" y="1947863"/>
            <a:ext cx="7262813" cy="4106862"/>
            <a:chOff x="672" y="912"/>
            <a:chExt cx="4896" cy="3072"/>
          </a:xfrm>
        </p:grpSpPr>
        <p:sp>
          <p:nvSpPr>
            <p:cNvPr id="47111" name="AutoShape 7"/>
            <p:cNvSpPr>
              <a:spLocks noChangeArrowheads="1"/>
            </p:cNvSpPr>
            <p:nvPr/>
          </p:nvSpPr>
          <p:spPr bwMode="auto">
            <a:xfrm>
              <a:off x="672" y="912"/>
              <a:ext cx="4896" cy="3072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7110" name="Picture 6" descr="Figure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7" y="1152"/>
              <a:ext cx="4406" cy="25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Two Stubborn Issues in Brain Research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Why Do We Dream?</a:t>
            </a:r>
          </a:p>
          <a:p>
            <a:r>
              <a:rPr lang="en-US"/>
              <a:t>Are There “His” and “Hers” Brains?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Do We Dream?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924800" cy="4648200"/>
          </a:xfrm>
        </p:spPr>
        <p:txBody>
          <a:bodyPr/>
          <a:lstStyle/>
          <a:p>
            <a:r>
              <a:rPr lang="en-US" b="1" dirty="0"/>
              <a:t>Rapid Eye Movement (REM) Sleep</a:t>
            </a:r>
            <a:r>
              <a:rPr lang="en-US" dirty="0"/>
              <a:t>: Sleep periods characterized by fast eye movement behind closed eyelids, loss of muscle tone, and dreaming.</a:t>
            </a:r>
          </a:p>
          <a:p>
            <a:r>
              <a:rPr lang="en-US" b="1" dirty="0"/>
              <a:t>Activation-Synthesis Theory</a:t>
            </a:r>
            <a:r>
              <a:rPr lang="en-US" dirty="0"/>
              <a:t>: Theory that dreaming results from cortical synthesis and interpretation of neural signals triggered by activity in the lower part of the brain.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8305800" cy="1143000"/>
          </a:xfrm>
        </p:spPr>
        <p:txBody>
          <a:bodyPr/>
          <a:lstStyle/>
          <a:p>
            <a:r>
              <a:rPr lang="en-US"/>
              <a:t>Are There “His” &amp; “Hers” Brains?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76400"/>
            <a:ext cx="5486400" cy="4724400"/>
          </a:xfrm>
        </p:spPr>
        <p:txBody>
          <a:bodyPr/>
          <a:lstStyle/>
          <a:p>
            <a:r>
              <a:rPr lang="en-US" sz="2600"/>
              <a:t>Sex differences in the brain have been studied for many years.</a:t>
            </a:r>
          </a:p>
          <a:p>
            <a:pPr lvl="1"/>
            <a:r>
              <a:rPr lang="en-US" sz="2200"/>
              <a:t>Many findings seem to reflect cultural bias, and change with cultural changes</a:t>
            </a:r>
          </a:p>
          <a:p>
            <a:r>
              <a:rPr lang="en-US" sz="2600"/>
              <a:t>Reliable differences have been found in activity of certain brain areas during some tasks</a:t>
            </a:r>
          </a:p>
          <a:p>
            <a:pPr lvl="1"/>
            <a:r>
              <a:rPr lang="en-US" sz="2200"/>
              <a:t>Example: MRI of language task, right</a:t>
            </a:r>
          </a:p>
          <a:p>
            <a:endParaRPr lang="en-US" sz="2600"/>
          </a:p>
        </p:txBody>
      </p:sp>
      <p:pic>
        <p:nvPicPr>
          <p:cNvPr id="36870" name="Picture 6" descr="f04_16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" t="3404" r="49730" b="13617"/>
          <a:stretch>
            <a:fillRect/>
          </a:stretch>
        </p:blipFill>
        <p:spPr>
          <a:xfrm>
            <a:off x="6234113" y="1719263"/>
            <a:ext cx="2116137" cy="2390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72" name="Picture 8" descr="f04_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30" t="3404" r="2162" b="13617"/>
          <a:stretch>
            <a:fillRect/>
          </a:stretch>
        </p:blipFill>
        <p:spPr bwMode="auto">
          <a:xfrm>
            <a:off x="6477000" y="3962400"/>
            <a:ext cx="20383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8610600" y="2514600"/>
            <a:ext cx="53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latin typeface="Times New Roman" pitchFamily="18" charset="0"/>
              </a:rPr>
              <a:t>♂</a:t>
            </a:r>
            <a:endParaRPr lang="en-US" sz="3600">
              <a:latin typeface="Symbol" pitchFamily="18" charset="2"/>
            </a:endParaRP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8610600" y="4648200"/>
            <a:ext cx="53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latin typeface="Times New Roman" pitchFamily="18" charset="0"/>
              </a:rPr>
              <a:t>♀</a:t>
            </a:r>
            <a:endParaRPr lang="en-US" sz="36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Structure of the Neuron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76400"/>
            <a:ext cx="38862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Dendrite: Branches that receive signals and transmit to cell body</a:t>
            </a:r>
          </a:p>
          <a:p>
            <a:pPr>
              <a:lnSpc>
                <a:spcPct val="90000"/>
              </a:lnSpc>
            </a:pPr>
            <a:r>
              <a:rPr lang="en-US" sz="2600" dirty="0" smtClean="0"/>
              <a:t>Soma</a:t>
            </a:r>
            <a:r>
              <a:rPr lang="en-US" sz="2600" dirty="0" smtClean="0"/>
              <a:t>: </a:t>
            </a:r>
            <a:r>
              <a:rPr lang="en-US" sz="2600" dirty="0"/>
              <a:t>Controls cell metabolism and determines firing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Axon: Carries impulses away from cell body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Myelin Sheath: Fatty insulation</a:t>
            </a:r>
          </a:p>
        </p:txBody>
      </p:sp>
      <p:pic>
        <p:nvPicPr>
          <p:cNvPr id="27654" name="Picture 6" descr="f04_0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016125"/>
            <a:ext cx="4419600" cy="3375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1905000" y="1676400"/>
            <a:ext cx="6019800" cy="2819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Different Kinds of Neurons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4572000"/>
            <a:ext cx="7924800" cy="1676400"/>
          </a:xfrm>
        </p:spPr>
        <p:txBody>
          <a:bodyPr/>
          <a:lstStyle/>
          <a:p>
            <a:r>
              <a:rPr lang="en-US" sz="2600"/>
              <a:t>Neurons vary in size and shape, depending on their location and function. More than 200 types have been identified in mammals.</a:t>
            </a:r>
          </a:p>
        </p:txBody>
      </p:sp>
      <p:pic>
        <p:nvPicPr>
          <p:cNvPr id="43014" name="Picture 6" descr="Figure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600200"/>
            <a:ext cx="6064250" cy="290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Neurons Communicate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Synapse</a:t>
            </a:r>
            <a:r>
              <a:rPr lang="en-US" dirty="0"/>
              <a:t>: </a:t>
            </a:r>
            <a:r>
              <a:rPr lang="en-US" dirty="0" smtClean="0"/>
              <a:t>Tiny fluid filled gap between the axon terminal of one neuron and the dendrite of another.</a:t>
            </a:r>
          </a:p>
          <a:p>
            <a:r>
              <a:rPr lang="en-US" b="1" dirty="0" smtClean="0"/>
              <a:t>Neurotransmitter</a:t>
            </a:r>
            <a:r>
              <a:rPr lang="en-US" dirty="0"/>
              <a:t>: Chemical </a:t>
            </a:r>
            <a:r>
              <a:rPr lang="en-US" dirty="0" smtClean="0"/>
              <a:t> </a:t>
            </a:r>
            <a:r>
              <a:rPr lang="en-US" dirty="0"/>
              <a:t>that </a:t>
            </a:r>
            <a:r>
              <a:rPr lang="en-US" dirty="0" smtClean="0"/>
              <a:t>travels across the synapse from one neuron to the next.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Neurons Communicate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©2002 Prentice Hall</a:t>
            </a:r>
            <a:endParaRPr lang="en-US" alt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26609732"/>
              </p:ext>
            </p:extLst>
          </p:nvPr>
        </p:nvGraphicFramePr>
        <p:xfrm>
          <a:off x="533400" y="762000"/>
          <a:ext cx="7086600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48768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The receptor cells turn information into an impulse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Send the impulse along the sensory nerve to the brain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Interneurons Process the information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Motor nerves carry out the action associated with the </a:t>
            </a:r>
            <a:r>
              <a:rPr lang="en-US" dirty="0" err="1" smtClean="0"/>
              <a:t>senstation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517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Plasticity in Brain &amp; Behavior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033838" cy="4411662"/>
          </a:xfrm>
        </p:spPr>
        <p:txBody>
          <a:bodyPr/>
          <a:lstStyle/>
          <a:p>
            <a:r>
              <a:rPr lang="en-US" sz="2600" dirty="0" smtClean="0"/>
              <a:t>Does experience really make us smarter and more well rounded?</a:t>
            </a:r>
          </a:p>
          <a:p>
            <a:r>
              <a:rPr lang="en-US" sz="2600" dirty="0" smtClean="0"/>
              <a:t>Homework: Read the case study handed out in class.</a:t>
            </a:r>
          </a:p>
          <a:p>
            <a:r>
              <a:rPr lang="en-US" sz="2600" dirty="0" smtClean="0"/>
              <a:t>Answer discussion questions for homework!</a:t>
            </a:r>
            <a:endParaRPr lang="en-US" sz="2600" dirty="0"/>
          </a:p>
        </p:txBody>
      </p:sp>
      <p:pic>
        <p:nvPicPr>
          <p:cNvPr id="67588" name="Picture 4" descr="m055f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52963" y="1866900"/>
            <a:ext cx="4033837" cy="41163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©2002 Prentice Hall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Getting Connected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990600" y="5181600"/>
            <a:ext cx="7924800" cy="1143000"/>
          </a:xfrm>
        </p:spPr>
        <p:txBody>
          <a:bodyPr/>
          <a:lstStyle/>
          <a:p>
            <a:r>
              <a:rPr lang="en-US" sz="2600"/>
              <a:t>Neurons in a newborn’s brain are widely spaced, but form connections quickly.</a:t>
            </a:r>
          </a:p>
        </p:txBody>
      </p:sp>
      <p:sp>
        <p:nvSpPr>
          <p:cNvPr id="45063" name="AutoShape 7"/>
          <p:cNvSpPr>
            <a:spLocks noChangeArrowheads="1"/>
          </p:cNvSpPr>
          <p:nvPr/>
        </p:nvSpPr>
        <p:spPr bwMode="auto">
          <a:xfrm>
            <a:off x="1676400" y="1524000"/>
            <a:ext cx="7010400" cy="3581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5062" name="Picture 6" descr="Figure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9875" y="1763713"/>
            <a:ext cx="6740525" cy="35607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1651</TotalTime>
  <Words>2290</Words>
  <Application>Microsoft Macintosh PowerPoint</Application>
  <PresentationFormat>On-screen Show (4:3)</PresentationFormat>
  <Paragraphs>378</Paragraphs>
  <Slides>39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Network</vt:lpstr>
      <vt:lpstr>Neurons, Hormones, and the Brain</vt:lpstr>
      <vt:lpstr>Neurons, Hormones, and the Brain</vt:lpstr>
      <vt:lpstr>Communication in the Nervous System</vt:lpstr>
      <vt:lpstr>The Structure of the Neuron</vt:lpstr>
      <vt:lpstr>Different Kinds of Neurons</vt:lpstr>
      <vt:lpstr>How Neurons Communicate</vt:lpstr>
      <vt:lpstr>How Neurons Communicate</vt:lpstr>
      <vt:lpstr>Plasticity in Brain &amp; Behavior</vt:lpstr>
      <vt:lpstr>Getting Connected</vt:lpstr>
      <vt:lpstr>Chemical Messengers in the Nervous System</vt:lpstr>
      <vt:lpstr>Major Neurotransmitters</vt:lpstr>
      <vt:lpstr>Endorphins</vt:lpstr>
      <vt:lpstr>The Nervous System: A Basic Blueprint</vt:lpstr>
      <vt:lpstr>Divisions of the Nervous System</vt:lpstr>
      <vt:lpstr>Nervous System Organization</vt:lpstr>
      <vt:lpstr>The Central Nervous System</vt:lpstr>
      <vt:lpstr>The Peripheral Nervous System</vt:lpstr>
      <vt:lpstr>PowerPoint Presentation</vt:lpstr>
      <vt:lpstr>Hormones</vt:lpstr>
      <vt:lpstr>The Endocrine System</vt:lpstr>
      <vt:lpstr>Mapping the Brain</vt:lpstr>
      <vt:lpstr>Electroencephalogram</vt:lpstr>
      <vt:lpstr>Positron Emission Tomography</vt:lpstr>
      <vt:lpstr>Magnetic Resonance Imaging</vt:lpstr>
      <vt:lpstr>A Tour Through the Brain</vt:lpstr>
      <vt:lpstr>The Human Brain</vt:lpstr>
      <vt:lpstr>The Brain Stem</vt:lpstr>
      <vt:lpstr>The Cerebellum</vt:lpstr>
      <vt:lpstr>Thalamus and Hypothalamus</vt:lpstr>
      <vt:lpstr>The Limbic System</vt:lpstr>
      <vt:lpstr>The Cerebrum</vt:lpstr>
      <vt:lpstr>The Case of Phineas Gage</vt:lpstr>
      <vt:lpstr>The Two Hemispheres of the Brain</vt:lpstr>
      <vt:lpstr>Visual Pathways</vt:lpstr>
      <vt:lpstr>Split Brains: A House Divided</vt:lpstr>
      <vt:lpstr>Divided Brain, Divided View</vt:lpstr>
      <vt:lpstr>Two Stubborn Issues in Brain Research</vt:lpstr>
      <vt:lpstr>Why Do We Dream?</vt:lpstr>
      <vt:lpstr>Are There “His” &amp; “Hers” Brains?</vt:lpstr>
    </vt:vector>
  </TitlesOfParts>
  <Company>West Chester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Neurons, Hormones, and the Brain</dc:title>
  <dc:creator>Michael J. Renner</dc:creator>
  <cp:lastModifiedBy>Meghan Reilly</cp:lastModifiedBy>
  <cp:revision>23</cp:revision>
  <dcterms:created xsi:type="dcterms:W3CDTF">2001-08-20T15:49:39Z</dcterms:created>
  <dcterms:modified xsi:type="dcterms:W3CDTF">2011-08-31T19:11:02Z</dcterms:modified>
</cp:coreProperties>
</file>